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71" r:id="rId10"/>
    <p:sldId id="266" r:id="rId11"/>
    <p:sldId id="270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278" r:id="rId21"/>
    <p:sldId id="282" r:id="rId22"/>
    <p:sldId id="281" r:id="rId23"/>
    <p:sldId id="283" r:id="rId24"/>
    <p:sldId id="289" r:id="rId25"/>
    <p:sldId id="280" r:id="rId26"/>
    <p:sldId id="284" r:id="rId27"/>
    <p:sldId id="291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800000"/>
    <a:srgbClr val="6600FF"/>
    <a:srgbClr val="00CC00"/>
    <a:srgbClr val="000099"/>
    <a:srgbClr val="FF0066"/>
    <a:srgbClr val="4C216D"/>
    <a:srgbClr val="6600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C182673-EFD7-476C-9738-46FF57A088E0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FFD9E7F-5C76-4B75-9C64-31FC02F5C0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D9E7F-5C76-4B75-9C64-31FC02F5C00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1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D9E7F-5C76-4B75-9C64-31FC02F5C00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1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3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0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6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8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5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5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0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92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0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4000">
              <a:srgbClr val="FEE7F2"/>
            </a:gs>
            <a:gs pos="38000">
              <a:srgbClr val="FAC7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93A78-CA4E-4171-ABF0-C33BC3D9475B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987DA-F8DE-4033-8353-EE6A272BE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4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52600"/>
            <a:ext cx="8001000" cy="12192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HUẤN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 ĐỀ KIỂM TRA ĐỊNH KÌ THEO TT22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2004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MÔN: KHOA HỌC ; LỊCH SỬ - ĐỊA LÍ</a:t>
            </a:r>
            <a:endParaRPr lang="en-US" sz="28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0"/>
            <a:ext cx="579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Long </a:t>
            </a:r>
            <a:r>
              <a:rPr lang="en-US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en-US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02 </a:t>
            </a:r>
            <a:r>
              <a:rPr lang="en-US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2017</a:t>
            </a:r>
            <a:endParaRPr lang="en-US" sz="22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7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Chia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458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. Chia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endParaRPr lang="en-US" sz="26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886200"/>
            <a:ext cx="3200400" cy="533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ĐỀ KIỂM TRA LS - ĐL</a:t>
            </a:r>
            <a:endParaRPr lang="en-US" sz="2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98081" y="19812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998081" y="31242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998081" y="42672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3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998081" y="54102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>
            <a:endCxn id="22" idx="2"/>
          </p:cNvCxnSpPr>
          <p:nvPr/>
        </p:nvCxnSpPr>
        <p:spPr>
          <a:xfrm flipV="1">
            <a:off x="3352800" y="2514600"/>
            <a:ext cx="1645281" cy="1638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4" idx="3"/>
            <a:endCxn id="23" idx="2"/>
          </p:cNvCxnSpPr>
          <p:nvPr/>
        </p:nvCxnSpPr>
        <p:spPr>
          <a:xfrm flipV="1">
            <a:off x="3352800" y="3657600"/>
            <a:ext cx="1645281" cy="495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4" idx="2"/>
          </p:cNvCxnSpPr>
          <p:nvPr/>
        </p:nvCxnSpPr>
        <p:spPr>
          <a:xfrm>
            <a:off x="3352800" y="4152900"/>
            <a:ext cx="1645281" cy="6477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5" idx="2"/>
          </p:cNvCxnSpPr>
          <p:nvPr/>
        </p:nvCxnSpPr>
        <p:spPr>
          <a:xfrm>
            <a:off x="3352800" y="4152900"/>
            <a:ext cx="1645281" cy="17907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loud 5"/>
          <p:cNvSpPr/>
          <p:nvPr/>
        </p:nvSpPr>
        <p:spPr>
          <a:xfrm>
            <a:off x="76200" y="4800600"/>
            <a:ext cx="4343400" cy="2133600"/>
          </a:xfrm>
          <a:prstGeom prst="cloud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ND LS,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ND ĐL,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ND LS &amp; ĐL</a:t>
            </a:r>
            <a:endParaRPr lang="en-US" sz="21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22" grpId="0" animBg="1"/>
      <p:bldP spid="23" grpId="0" animBg="1"/>
      <p:bldP spid="24" grpId="0" animBg="1"/>
      <p:bldP spid="2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Chia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4582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600" dirty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. Chia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6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4200" y="2832279"/>
            <a:ext cx="3276600" cy="533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ĐỀ KIỂM TRA LS - ĐL</a:t>
            </a:r>
            <a:endParaRPr lang="en-US" sz="2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9600" y="4203879"/>
            <a:ext cx="3124200" cy="1676400"/>
          </a:xfrm>
          <a:prstGeom prst="ellipse">
            <a:avLst/>
          </a:prstGeom>
          <a:solidFill>
            <a:srgbClr val="0033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endParaRPr lang="en-US" sz="28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50% 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562600" y="4280079"/>
            <a:ext cx="3124200" cy="1676400"/>
          </a:xfrm>
          <a:prstGeom prst="ellipse">
            <a:avLst/>
          </a:prstGeom>
          <a:solidFill>
            <a:srgbClr val="0033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50%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4" idx="2"/>
          </p:cNvCxnSpPr>
          <p:nvPr/>
        </p:nvCxnSpPr>
        <p:spPr>
          <a:xfrm flipH="1">
            <a:off x="2171700" y="3365679"/>
            <a:ext cx="2590800" cy="8382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2"/>
            <a:endCxn id="8" idx="0"/>
          </p:cNvCxnSpPr>
          <p:nvPr/>
        </p:nvCxnSpPr>
        <p:spPr>
          <a:xfrm>
            <a:off x="4762500" y="3365679"/>
            <a:ext cx="2362200" cy="9144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63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81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752601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HS.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2438400"/>
            <a:ext cx="8382000" cy="838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7200" y="2476501"/>
            <a:ext cx="8382000" cy="419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2895600"/>
            <a:ext cx="8382000" cy="419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85800" y="3352800"/>
            <a:ext cx="8153400" cy="19050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HS,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1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685800" y="5181600"/>
            <a:ext cx="8153400" cy="95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tin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tin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28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81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752601"/>
            <a:ext cx="8382000" cy="45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2438400"/>
            <a:ext cx="8382000" cy="838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62000" y="2133600"/>
            <a:ext cx="8153400" cy="1562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3669406"/>
            <a:ext cx="8153400" cy="1131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ND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XD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ND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62000" y="4797380"/>
            <a:ext cx="8153400" cy="20606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sôi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100</a:t>
            </a:r>
            <a:r>
              <a:rPr lang="en-US" sz="21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C.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khoáng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8758" y="5195553"/>
            <a:ext cx="3810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68758" y="5576553"/>
            <a:ext cx="3810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168758" y="5957553"/>
            <a:ext cx="3810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5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0" grpId="0"/>
      <p:bldP spid="11" grpId="0"/>
      <p:bldP spid="4" grpId="0" animBg="1"/>
      <p:bldP spid="13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81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752601"/>
            <a:ext cx="8382000" cy="45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b="1" i="1" dirty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100" b="1" i="1" dirty="0" smtClean="0">
                <a:solidFill>
                  <a:srgbClr val="4C216D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2438400"/>
            <a:ext cx="8382000" cy="838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62000" y="2133600"/>
            <a:ext cx="81534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,...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tiễn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Do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2000" y="3569594"/>
            <a:ext cx="8153400" cy="723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0" y="4293494"/>
            <a:ext cx="8153400" cy="723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VD1: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1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3)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0" y="5017394"/>
            <a:ext cx="8153400" cy="18406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VD2: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đậy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ni-lông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100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100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en-US" sz="2100" i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4)</a:t>
            </a:r>
            <a:endParaRPr lang="en-US" sz="21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98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381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4. Ma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62000" y="304800"/>
            <a:ext cx="81534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22/2016,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KTĐK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21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807533"/>
              </p:ext>
            </p:extLst>
          </p:nvPr>
        </p:nvGraphicFramePr>
        <p:xfrm>
          <a:off x="533400" y="1066800"/>
          <a:ext cx="8278980" cy="484632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520702"/>
                <a:gridCol w="698498"/>
                <a:gridCol w="630853"/>
                <a:gridCol w="630853"/>
                <a:gridCol w="656124"/>
                <a:gridCol w="656124"/>
                <a:gridCol w="656124"/>
                <a:gridCol w="656124"/>
                <a:gridCol w="862030"/>
                <a:gridCol w="862030"/>
                <a:gridCol w="724759"/>
                <a:gridCol w="724759"/>
              </a:tblGrid>
              <a:tr h="304800">
                <a:tc rowSpan="3" gridSpan="2"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8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r>
                        <a:rPr lang="en-US" sz="18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80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18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18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8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80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lang="en-US" sz="180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gridSpan="2" vMerge="1"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18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 gridSpan="2" vMerge="1"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TN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TN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TN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TN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TN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1...</a:t>
                      </a:r>
                      <a:endParaRPr lang="en-US" sz="1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6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lang="en-US" sz="16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120">
                <a:tc vMerge="1"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6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16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2...</a:t>
                      </a:r>
                      <a:endParaRPr lang="en-US" sz="1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6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lang="en-US" sz="16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vMerge="1"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6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16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lang="en-US" sz="2000" b="1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6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lang="en-US" sz="16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vMerge="1"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6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16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609600" y="5943600"/>
            <a:ext cx="81534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KT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1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28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200609251151167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1066800" y="1219200"/>
            <a:ext cx="7162800" cy="3962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MA TRẬN ĐỀ KIỂM TRA ĐỊNH KÌ</a:t>
            </a:r>
          </a:p>
          <a:p>
            <a:pPr algn="ctr"/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Môn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Khoa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học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4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6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Group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14100102"/>
              </p:ext>
            </p:extLst>
          </p:nvPr>
        </p:nvGraphicFramePr>
        <p:xfrm>
          <a:off x="152400" y="227013"/>
          <a:ext cx="8839202" cy="5169192"/>
        </p:xfrm>
        <a:graphic>
          <a:graphicData uri="http://schemas.openxmlformats.org/drawingml/2006/table">
            <a:tbl>
              <a:tblPr/>
              <a:tblGrid>
                <a:gridCol w="1981200"/>
                <a:gridCol w="762000"/>
                <a:gridCol w="541338"/>
                <a:gridCol w="541338"/>
                <a:gridCol w="633413"/>
                <a:gridCol w="730250"/>
                <a:gridCol w="649287"/>
                <a:gridCol w="568325"/>
                <a:gridCol w="658813"/>
                <a:gridCol w="658813"/>
                <a:gridCol w="628650"/>
                <a:gridCol w="485775"/>
              </a:tblGrid>
              <a:tr h="51811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Mạch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dung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kiến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thức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câu,     số điểm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1. Trao đổi chất ở người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5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 Dinh dưỡng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Phòng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bệnh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4. An toàn trong cuộc sống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5. Nước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6. Không khí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35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503" name="Text Box 169"/>
          <p:cNvSpPr txBox="1">
            <a:spLocks noChangeArrowheads="1"/>
          </p:cNvSpPr>
          <p:nvPr/>
        </p:nvSpPr>
        <p:spPr bwMode="auto">
          <a:xfrm>
            <a:off x="762000" y="1524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/>
          </a:p>
        </p:txBody>
      </p:sp>
      <p:sp>
        <p:nvSpPr>
          <p:cNvPr id="52440" name="Text Box 216"/>
          <p:cNvSpPr txBox="1">
            <a:spLocks noChangeArrowheads="1"/>
          </p:cNvSpPr>
          <p:nvPr/>
        </p:nvSpPr>
        <p:spPr bwMode="auto">
          <a:xfrm>
            <a:off x="2286000" y="5500687"/>
            <a:ext cx="495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Times New Roman" pitchFamily="18" charset="0"/>
              </a:rPr>
              <a:t>* HD tài liệu:</a:t>
            </a:r>
            <a:r>
              <a:rPr lang="en-US" b="1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FF33CC"/>
                </a:solidFill>
                <a:latin typeface="Times New Roman" pitchFamily="18" charset="0"/>
              </a:rPr>
              <a:t>Thông thường đề KTĐK có 12 câu</a:t>
            </a: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228600" y="5486400"/>
            <a:ext cx="8763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      * </a:t>
            </a:r>
            <a:r>
              <a:rPr lang="en-US" b="1" i="1" dirty="0" err="1">
                <a:solidFill>
                  <a:srgbClr val="003300"/>
                </a:solidFill>
                <a:latin typeface="Times New Roman" pitchFamily="18" charset="0"/>
              </a:rPr>
              <a:t>Lưu</a:t>
            </a:r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 ý k</a:t>
            </a:r>
            <a:r>
              <a:rPr lang="pl-PL" b="1" i="1" dirty="0">
                <a:solidFill>
                  <a:srgbClr val="003300"/>
                </a:solidFill>
                <a:latin typeface="Times New Roman" pitchFamily="18" charset="0"/>
              </a:rPr>
              <a:t>hi ra đề</a:t>
            </a:r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:</a:t>
            </a:r>
          </a:p>
          <a:p>
            <a:pPr algn="just" eaLnBrk="1" hangingPunct="1"/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            - C</a:t>
            </a:r>
            <a:r>
              <a:rPr lang="pl-PL" b="1" i="1" dirty="0">
                <a:solidFill>
                  <a:srgbClr val="003300"/>
                </a:solidFill>
                <a:latin typeface="Times New Roman" pitchFamily="18" charset="0"/>
              </a:rPr>
              <a:t>ó thể thay đổi tỉ lệ giữa các mức, số câu, số điểm cho phù hợp với đối tượng </a:t>
            </a:r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HS.</a:t>
            </a:r>
          </a:p>
          <a:p>
            <a:pPr algn="just" eaLnBrk="1" hangingPunct="1"/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           - B</a:t>
            </a:r>
            <a:r>
              <a:rPr lang="pl-PL" b="1" i="1" dirty="0">
                <a:solidFill>
                  <a:srgbClr val="003300"/>
                </a:solidFill>
                <a:latin typeface="Times New Roman" pitchFamily="18" charset="0"/>
              </a:rPr>
              <a:t>ám vào Chuẩn KTKN và chú trọng câu hỏi phát triển năng lực của </a:t>
            </a:r>
            <a:r>
              <a:rPr lang="en-US" b="1" i="1" dirty="0">
                <a:solidFill>
                  <a:srgbClr val="003300"/>
                </a:solidFill>
                <a:latin typeface="Times New Roman" pitchFamily="18" charset="0"/>
              </a:rPr>
              <a:t>HS.</a:t>
            </a:r>
            <a:r>
              <a:rPr lang="pl-PL" b="1" i="1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endParaRPr lang="en-US" b="1" i="1" dirty="0">
              <a:solidFill>
                <a:srgbClr val="003300"/>
              </a:solidFill>
              <a:latin typeface="Times New Roman" pitchFamily="18" charset="0"/>
            </a:endParaRPr>
          </a:p>
        </p:txBody>
      </p:sp>
      <p:sp>
        <p:nvSpPr>
          <p:cNvPr id="52442" name="Text Box 218"/>
          <p:cNvSpPr txBox="1">
            <a:spLocks noChangeArrowheads="1"/>
          </p:cNvSpPr>
          <p:nvPr/>
        </p:nvSpPr>
        <p:spPr bwMode="auto">
          <a:xfrm>
            <a:off x="0" y="152400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Cuối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HKI</a:t>
            </a:r>
          </a:p>
        </p:txBody>
      </p:sp>
    </p:spTree>
    <p:extLst>
      <p:ext uri="{BB962C8B-B14F-4D97-AF65-F5344CB8AC3E}">
        <p14:creationId xmlns:p14="http://schemas.microsoft.com/office/powerpoint/2010/main" val="53028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2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52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04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40" grpId="0"/>
      <p:bldP spid="52440" grpId="1"/>
      <p:bldP spid="524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525" name="Group 2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49039754"/>
              </p:ext>
            </p:extLst>
          </p:nvPr>
        </p:nvGraphicFramePr>
        <p:xfrm>
          <a:off x="152400" y="227013"/>
          <a:ext cx="8839202" cy="6173791"/>
        </p:xfrm>
        <a:graphic>
          <a:graphicData uri="http://schemas.openxmlformats.org/drawingml/2006/table">
            <a:tbl>
              <a:tblPr/>
              <a:tblGrid>
                <a:gridCol w="1981200"/>
                <a:gridCol w="762000"/>
                <a:gridCol w="541338"/>
                <a:gridCol w="541338"/>
                <a:gridCol w="633413"/>
                <a:gridCol w="730250"/>
                <a:gridCol w="649287"/>
                <a:gridCol w="568325"/>
                <a:gridCol w="658813"/>
                <a:gridCol w="658813"/>
                <a:gridCol w="628650"/>
                <a:gridCol w="485775"/>
              </a:tblGrid>
              <a:tr h="56356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Mạch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dung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câu,     số điểm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02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1. Không khí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 Âm thanh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3. Ánh sáng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4. Nhiệt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5. Trao đổi chất ở thực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6. Trao đổi chất ở động vật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7. Chuỗi thức ăn trong tự nhiên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553" name="Text Box 169"/>
          <p:cNvSpPr txBox="1">
            <a:spLocks noChangeArrowheads="1"/>
          </p:cNvSpPr>
          <p:nvPr/>
        </p:nvSpPr>
        <p:spPr bwMode="auto">
          <a:xfrm>
            <a:off x="762000" y="1524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/>
          </a:p>
        </p:txBody>
      </p:sp>
      <p:sp>
        <p:nvSpPr>
          <p:cNvPr id="53466" name="Text Box 218"/>
          <p:cNvSpPr txBox="1">
            <a:spLocks noChangeArrowheads="1"/>
          </p:cNvSpPr>
          <p:nvPr/>
        </p:nvSpPr>
        <p:spPr bwMode="auto">
          <a:xfrm>
            <a:off x="57150" y="211138"/>
            <a:ext cx="1390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Cuối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năm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5534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200609251151167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1066800" y="1219200"/>
            <a:ext cx="7162800" cy="3962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MA TRẬN ĐỀ KIỂM TRA ĐỊNH KÌ</a:t>
            </a:r>
          </a:p>
          <a:p>
            <a:pPr algn="ctr"/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Môn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Lịch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sử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Địa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Cuối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HKI 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4)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6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990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90800"/>
            <a:ext cx="8229600" cy="4953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276600"/>
            <a:ext cx="8229600" cy="4953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886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71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525" name="Group 2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0069234"/>
              </p:ext>
            </p:extLst>
          </p:nvPr>
        </p:nvGraphicFramePr>
        <p:xfrm>
          <a:off x="152400" y="76200"/>
          <a:ext cx="8839202" cy="6632336"/>
        </p:xfrm>
        <a:graphic>
          <a:graphicData uri="http://schemas.openxmlformats.org/drawingml/2006/table">
            <a:tbl>
              <a:tblPr/>
              <a:tblGrid>
                <a:gridCol w="1981200"/>
                <a:gridCol w="762000"/>
                <a:gridCol w="541338"/>
                <a:gridCol w="541338"/>
                <a:gridCol w="633413"/>
                <a:gridCol w="730250"/>
                <a:gridCol w="649287"/>
                <a:gridCol w="568325"/>
                <a:gridCol w="658813"/>
                <a:gridCol w="658813"/>
                <a:gridCol w="628650"/>
                <a:gridCol w="485775"/>
              </a:tblGrid>
              <a:tr h="51340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Mạch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dung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câu,     số điểm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6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Buổi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đầu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dựng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giữ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1000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đấu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tranh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giành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độc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lập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Buổi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đầu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độc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lập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Đại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Việt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thời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Lý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Đại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Việt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thời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Trần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Dãy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Hoàng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Liên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Sơn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Trung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du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Bắc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bộ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204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Tây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Nguyên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204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204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Đồng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bằng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Bắc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Bộ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204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8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553" name="Text Box 169"/>
          <p:cNvSpPr txBox="1">
            <a:spLocks noChangeArrowheads="1"/>
          </p:cNvSpPr>
          <p:nvPr/>
        </p:nvSpPr>
        <p:spPr bwMode="auto">
          <a:xfrm>
            <a:off x="762000" y="1524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200609251151167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1066800" y="1219200"/>
            <a:ext cx="7162800" cy="3962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MA TRẬN ĐỀ KIỂM TRA ĐỊNH KÌ</a:t>
            </a:r>
          </a:p>
          <a:p>
            <a:pPr algn="ctr"/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Môn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Khoa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học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46498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516" name="Group 244"/>
          <p:cNvGraphicFramePr>
            <a:graphicFrameLocks noGrp="1"/>
          </p:cNvGraphicFramePr>
          <p:nvPr>
            <p:ph idx="4294967295"/>
          </p:nvPr>
        </p:nvGraphicFramePr>
        <p:xfrm>
          <a:off x="152400" y="227013"/>
          <a:ext cx="8839200" cy="5716590"/>
        </p:xfrm>
        <a:graphic>
          <a:graphicData uri="http://schemas.openxmlformats.org/drawingml/2006/table">
            <a:tbl>
              <a:tblPr/>
              <a:tblGrid>
                <a:gridCol w="1981200"/>
                <a:gridCol w="762000"/>
                <a:gridCol w="487363"/>
                <a:gridCol w="595312"/>
                <a:gridCol w="633413"/>
                <a:gridCol w="730250"/>
                <a:gridCol w="649287"/>
                <a:gridCol w="568325"/>
                <a:gridCol w="527050"/>
                <a:gridCol w="790575"/>
                <a:gridCol w="628650"/>
                <a:gridCol w="485775"/>
              </a:tblGrid>
              <a:tr h="71913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Mạch 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nội dung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câu,     số điểm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 biết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 hiểu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 dụng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 dụng cao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76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1. Sự sinh sản và phát triển của cơ thể người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 Vệ sinh phòng bệnh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3. An toàn trong cuộc sống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4. Đặc điểm và công dụng của một số vật liệu thường dùng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524" name="Text Box 169"/>
          <p:cNvSpPr txBox="1">
            <a:spLocks noChangeArrowheads="1"/>
          </p:cNvSpPr>
          <p:nvPr/>
        </p:nvSpPr>
        <p:spPr bwMode="auto">
          <a:xfrm>
            <a:off x="762000" y="1524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/>
          </a:p>
        </p:txBody>
      </p:sp>
      <p:sp>
        <p:nvSpPr>
          <p:cNvPr id="54514" name="Text Box 242"/>
          <p:cNvSpPr txBox="1">
            <a:spLocks noChangeArrowheads="1"/>
          </p:cNvSpPr>
          <p:nvPr/>
        </p:nvSpPr>
        <p:spPr bwMode="auto">
          <a:xfrm>
            <a:off x="57150" y="211138"/>
            <a:ext cx="1390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u="sng">
                <a:solidFill>
                  <a:srgbClr val="FF33CC"/>
                </a:solidFill>
                <a:latin typeface="Times New Roman" pitchFamily="18" charset="0"/>
              </a:rPr>
              <a:t>Học kì I:</a:t>
            </a:r>
          </a:p>
        </p:txBody>
      </p:sp>
    </p:spTree>
    <p:extLst>
      <p:ext uri="{BB962C8B-B14F-4D97-AF65-F5344CB8AC3E}">
        <p14:creationId xmlns:p14="http://schemas.microsoft.com/office/powerpoint/2010/main" val="174169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563" name="Group 267"/>
          <p:cNvGraphicFramePr>
            <a:graphicFrameLocks noGrp="1"/>
          </p:cNvGraphicFramePr>
          <p:nvPr>
            <p:ph idx="4294967295"/>
          </p:nvPr>
        </p:nvGraphicFramePr>
        <p:xfrm>
          <a:off x="152400" y="457200"/>
          <a:ext cx="8839200" cy="5989641"/>
        </p:xfrm>
        <a:graphic>
          <a:graphicData uri="http://schemas.openxmlformats.org/drawingml/2006/table">
            <a:tbl>
              <a:tblPr/>
              <a:tblGrid>
                <a:gridCol w="1981200"/>
                <a:gridCol w="762000"/>
                <a:gridCol w="487363"/>
                <a:gridCol w="595312"/>
                <a:gridCol w="633413"/>
                <a:gridCol w="730250"/>
                <a:gridCol w="649287"/>
                <a:gridCol w="568325"/>
                <a:gridCol w="527050"/>
                <a:gridCol w="790575"/>
                <a:gridCol w="628650"/>
                <a:gridCol w="485775"/>
              </a:tblGrid>
              <a:tr h="60328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Mạch 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nội dung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câu,     số điểm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 biết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 hiểu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 dụng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 dụng cao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03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92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1. Sự biến đổi của chất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80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 Sử dụng năng lượng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1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17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3. Sự sinh sản ở thức vật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105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4. Sự sinh sản ở động vật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17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5. Môi trường và tài nguyên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17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6. Mối quan hệ giữ môi trường và con người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câu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điểm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105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600" name="Text Box 169"/>
          <p:cNvSpPr txBox="1">
            <a:spLocks noChangeArrowheads="1"/>
          </p:cNvSpPr>
          <p:nvPr/>
        </p:nvSpPr>
        <p:spPr bwMode="auto">
          <a:xfrm>
            <a:off x="762000" y="1524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/>
          </a:p>
        </p:txBody>
      </p:sp>
      <p:sp>
        <p:nvSpPr>
          <p:cNvPr id="55461" name="Text Box 165"/>
          <p:cNvSpPr txBox="1">
            <a:spLocks noChangeArrowheads="1"/>
          </p:cNvSpPr>
          <p:nvPr/>
        </p:nvSpPr>
        <p:spPr bwMode="auto">
          <a:xfrm>
            <a:off x="285750" y="76200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u="sng">
                <a:solidFill>
                  <a:srgbClr val="FF33CC"/>
                </a:solidFill>
                <a:latin typeface="Times New Roman" pitchFamily="18" charset="0"/>
              </a:rPr>
              <a:t>Cuối năm:</a:t>
            </a:r>
          </a:p>
        </p:txBody>
      </p:sp>
    </p:spTree>
    <p:extLst>
      <p:ext uri="{BB962C8B-B14F-4D97-AF65-F5344CB8AC3E}">
        <p14:creationId xmlns:p14="http://schemas.microsoft.com/office/powerpoint/2010/main" val="401197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46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200609251151167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1066800" y="1219200"/>
            <a:ext cx="7162800" cy="3962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MA TRẬN ĐỀ KIỂM TRA ĐỊNH KÌ</a:t>
            </a:r>
          </a:p>
          <a:p>
            <a:pPr algn="ctr"/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Môn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Lịch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sử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Địa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Cuối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năm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5)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1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525" name="Group 2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19266928"/>
              </p:ext>
            </p:extLst>
          </p:nvPr>
        </p:nvGraphicFramePr>
        <p:xfrm>
          <a:off x="152400" y="441960"/>
          <a:ext cx="8839202" cy="5577839"/>
        </p:xfrm>
        <a:graphic>
          <a:graphicData uri="http://schemas.openxmlformats.org/drawingml/2006/table">
            <a:tbl>
              <a:tblPr/>
              <a:tblGrid>
                <a:gridCol w="1981200"/>
                <a:gridCol w="762000"/>
                <a:gridCol w="541338"/>
                <a:gridCol w="541338"/>
                <a:gridCol w="633413"/>
                <a:gridCol w="730250"/>
                <a:gridCol w="649287"/>
                <a:gridCol w="568325"/>
                <a:gridCol w="658813"/>
                <a:gridCol w="658813"/>
                <a:gridCol w="628650"/>
                <a:gridCol w="485775"/>
              </a:tblGrid>
              <a:tr h="532715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Mạch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dung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câu,     số điểm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TNKQ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1. XD CNXH ở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miền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Bắc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đấu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tranh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thống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nhất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nhà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 XD CNXH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trong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cả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Việt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Nam,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châu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Á,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châu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Âu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Châu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Phi,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châu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Mĩ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Châu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Đại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Dương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châu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Nam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cực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đại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dương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0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điểm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553" name="Text Box 169"/>
          <p:cNvSpPr txBox="1">
            <a:spLocks noChangeArrowheads="1"/>
          </p:cNvSpPr>
          <p:nvPr/>
        </p:nvSpPr>
        <p:spPr bwMode="auto">
          <a:xfrm>
            <a:off x="762000" y="1524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49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  <a:b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THỰC HÀNH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001000" cy="472439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80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80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KTĐK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80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80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KTĐK (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1).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8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8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1&amp;2: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KTĐK HKII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4.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3&amp;4: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KTĐK HKII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5.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5&amp;6: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KTĐK HKII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4.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7&amp;8: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KTĐK HKII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5.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endParaRPr lang="en-US" sz="28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2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1\Downloads\white_lotus_flower-wallpaper-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816"/>
            <a:ext cx="9144000" cy="68281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0" y="338078"/>
            <a:ext cx="464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 THẦY CÔ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 CÙNG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 GIA CHIA SẺ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91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1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1"/>
            <a:ext cx="7696200" cy="1143000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5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 DỰNG CÂU HỎI THEO 4 MỨC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875116"/>
              </p:ext>
            </p:extLst>
          </p:nvPr>
        </p:nvGraphicFramePr>
        <p:xfrm>
          <a:off x="228600" y="1295400"/>
          <a:ext cx="8763000" cy="5181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295400"/>
                <a:gridCol w="1676400"/>
                <a:gridCol w="1930400"/>
                <a:gridCol w="1930400"/>
                <a:gridCol w="19304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6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</a:t>
                      </a:r>
                      <a:endParaRPr lang="en-US" sz="26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lang="en-US" sz="24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thuộc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lòng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tái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tin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Đại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so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biệt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tin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KT-KN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huống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thuộc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cuộc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KT-KN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huống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phức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tạp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gắn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tiễn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cuộc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20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 DỰNG CÂU HỎI THEO 4 MỨC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445605"/>
              </p:ext>
            </p:extLst>
          </p:nvPr>
        </p:nvGraphicFramePr>
        <p:xfrm>
          <a:off x="228600" y="1295400"/>
          <a:ext cx="8763000" cy="44500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447800"/>
                <a:gridCol w="1524000"/>
                <a:gridCol w="1828800"/>
                <a:gridCol w="1981200"/>
                <a:gridCol w="19812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6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cụm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4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mô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liệt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kê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so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biệt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ví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điền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chỗ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dạng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Dự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đoán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suy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sắp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thí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tượng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nói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huống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qua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huống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71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 DỰNG CÂU HỎI THEO 4 MỨC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234345"/>
              </p:ext>
            </p:extLst>
          </p:nvPr>
        </p:nvGraphicFramePr>
        <p:xfrm>
          <a:off x="228600" y="1295400"/>
          <a:ext cx="8763000" cy="33528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447800"/>
                <a:gridCol w="1524000"/>
                <a:gridCol w="1828800"/>
                <a:gridCol w="1981200"/>
                <a:gridCol w="19812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000" baseline="0" dirty="0" smtClean="0">
                          <a:solidFill>
                            <a:srgbClr val="8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>
                        <a:solidFill>
                          <a:srgbClr val="8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6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cụm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Ai, </a:t>
                      </a:r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ở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đâu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mô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liệt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kê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so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biệt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nói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khái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quát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Dự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đoán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suy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lập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thị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lập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niên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rút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tiễn</a:t>
                      </a:r>
                      <a:r>
                        <a:rPr lang="en-US" sz="240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,...</a:t>
                      </a:r>
                      <a:endParaRPr lang="en-US" sz="240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38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4582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>
              <a:buNone/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1" indent="0" algn="just">
              <a:buNone/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6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Chia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458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a. Chia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endParaRPr lang="en-US" sz="26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05200" y="2667000"/>
            <a:ext cx="2514600" cy="533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ĐỀ KIỂM TRA</a:t>
            </a:r>
            <a:endParaRPr lang="en-US" sz="2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" y="4038600"/>
            <a:ext cx="3733800" cy="1752600"/>
          </a:xfrm>
          <a:prstGeom prst="ellipse">
            <a:avLst/>
          </a:prstGeom>
          <a:solidFill>
            <a:srgbClr val="0033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6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6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70% - 80% (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60% (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953000" y="4114800"/>
            <a:ext cx="3657600" cy="1676400"/>
          </a:xfrm>
          <a:prstGeom prst="ellipse">
            <a:avLst/>
          </a:prstGeom>
          <a:solidFill>
            <a:srgbClr val="0033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6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20% - 30% (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40% (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4" idx="2"/>
          </p:cNvCxnSpPr>
          <p:nvPr/>
        </p:nvCxnSpPr>
        <p:spPr>
          <a:xfrm flipH="1">
            <a:off x="2362200" y="3200400"/>
            <a:ext cx="2400300" cy="8382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2"/>
            <a:endCxn id="8" idx="0"/>
          </p:cNvCxnSpPr>
          <p:nvPr/>
        </p:nvCxnSpPr>
        <p:spPr>
          <a:xfrm>
            <a:off x="4762500" y="3200400"/>
            <a:ext cx="2019300" cy="9144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95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4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BIÊN SOẠN ĐỀ KTĐK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CÁC CÂU HỎI THEO 4 MỨC ĐỘ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Chia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458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. Chia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 smtClean="0">
                <a:solidFill>
                  <a:srgbClr val="00297A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endParaRPr lang="en-US" sz="26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 smtClean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>
              <a:solidFill>
                <a:srgbClr val="00297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886200"/>
            <a:ext cx="3200400" cy="533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ĐỀ KIỂM TRA KHOA</a:t>
            </a:r>
            <a:endParaRPr lang="en-US" sz="2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998081" y="25146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1&amp;2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998081" y="39624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3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998081" y="5410200"/>
            <a:ext cx="2743200" cy="1066800"/>
          </a:xfrm>
          <a:prstGeom prst="ellipse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10%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>
            <a:stCxn id="4" idx="3"/>
            <a:endCxn id="23" idx="2"/>
          </p:cNvCxnSpPr>
          <p:nvPr/>
        </p:nvCxnSpPr>
        <p:spPr>
          <a:xfrm flipV="1">
            <a:off x="3352800" y="3048000"/>
            <a:ext cx="1645281" cy="11049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4" idx="2"/>
          </p:cNvCxnSpPr>
          <p:nvPr/>
        </p:nvCxnSpPr>
        <p:spPr>
          <a:xfrm>
            <a:off x="3352800" y="4152900"/>
            <a:ext cx="1645281" cy="3429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5" idx="2"/>
          </p:cNvCxnSpPr>
          <p:nvPr/>
        </p:nvCxnSpPr>
        <p:spPr>
          <a:xfrm>
            <a:off x="3352800" y="4152900"/>
            <a:ext cx="1645281" cy="17907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loud 5"/>
          <p:cNvSpPr/>
          <p:nvPr/>
        </p:nvSpPr>
        <p:spPr>
          <a:xfrm>
            <a:off x="1943100" y="5410201"/>
            <a:ext cx="2819400" cy="1447800"/>
          </a:xfrm>
          <a:prstGeom prst="cloud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1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1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75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 animBg="1"/>
      <p:bldP spid="24" grpId="0" animBg="1"/>
      <p:bldP spid="2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1316</TotalTime>
  <Words>2922</Words>
  <Application>Microsoft Office PowerPoint</Application>
  <PresentationFormat>On-screen Show (4:3)</PresentationFormat>
  <Paragraphs>829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PHÒNG GIÁO DỤC VÀ ĐÀO TẠO QUẬN LONG BIÊN </vt:lpstr>
      <vt:lpstr>MỤC TIÊU</vt:lpstr>
      <vt:lpstr>HOẠT ĐỘNG 1</vt:lpstr>
      <vt:lpstr>XÂY DỰNG CÂU HỎI THEO 4 MỨC</vt:lpstr>
      <vt:lpstr>XÂY DỰNG CÂU HỎI THEO 4 MỨC</vt:lpstr>
      <vt:lpstr>XÂY DỰNG CÂU HỎI THEO 4 MỨC</vt:lpstr>
      <vt:lpstr>CÁCH BIÊN SOẠN ĐỀ KTĐK  VỚI CÁC CÂU HỎI THEO 4 MỨC ĐỘ</vt:lpstr>
      <vt:lpstr>CÁCH BIÊN SOẠN ĐỀ KTĐK  VỚI CÁC CÂU HỎI THEO 4 MỨC ĐỘ</vt:lpstr>
      <vt:lpstr>CÁCH BIÊN SOẠN ĐỀ KTĐK  VỚI CÁC CÂU HỎI THEO 4 MỨC ĐỘ</vt:lpstr>
      <vt:lpstr>CÁCH BIÊN SOẠN ĐỀ KTĐK  VỚI CÁC CÂU HỎI THEO 4 MỨC ĐỘ</vt:lpstr>
      <vt:lpstr>CÁCH BIÊN SOẠN ĐỀ KTĐK  VỚI CÁC CÂU HỎI THEO 4 MỨC ĐỘ</vt:lpstr>
      <vt:lpstr>CÁCH BIÊN SOẠN ĐỀ KTĐK  VỚI CÁC CÂU HỎI THEO 4 MỨC ĐỘ</vt:lpstr>
      <vt:lpstr>CÁCH BIÊN SOẠN ĐỀ KTĐK  VỚI CÁC CÂU HỎI THEO 4 MỨC ĐỘ</vt:lpstr>
      <vt:lpstr>CÁCH BIÊN SOẠN ĐỀ KTĐK  VỚI CÁC CÂU HỎI THEO 4 MỨC ĐỘ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2 THỰC HÀNH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</dc:title>
  <dc:creator>HP2</dc:creator>
  <cp:lastModifiedBy>HP2</cp:lastModifiedBy>
  <cp:revision>67</cp:revision>
  <cp:lastPrinted>2017-02-18T03:05:37Z</cp:lastPrinted>
  <dcterms:created xsi:type="dcterms:W3CDTF">2017-02-15T10:23:33Z</dcterms:created>
  <dcterms:modified xsi:type="dcterms:W3CDTF">2017-02-22T06:45:52Z</dcterms:modified>
</cp:coreProperties>
</file>